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1" r:id="rId2"/>
    <p:sldId id="331" r:id="rId3"/>
    <p:sldId id="333" r:id="rId4"/>
    <p:sldId id="338" r:id="rId5"/>
    <p:sldId id="332" r:id="rId6"/>
    <p:sldId id="334" r:id="rId7"/>
    <p:sldId id="336" r:id="rId8"/>
    <p:sldId id="339" r:id="rId9"/>
    <p:sldId id="335" r:id="rId10"/>
    <p:sldId id="258" r:id="rId11"/>
    <p:sldId id="337" r:id="rId12"/>
    <p:sldId id="329" r:id="rId13"/>
    <p:sldId id="340" r:id="rId14"/>
    <p:sldId id="341" r:id="rId15"/>
    <p:sldId id="323" r:id="rId16"/>
    <p:sldId id="343" r:id="rId17"/>
    <p:sldId id="344" r:id="rId18"/>
    <p:sldId id="345" r:id="rId19"/>
    <p:sldId id="325" r:id="rId20"/>
    <p:sldId id="330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321"/>
          </p14:sldIdLst>
        </p14:section>
        <p14:section name="UCs" id="{491FFF82-B2C0-43A9-A85D-4FFF2D9800D1}">
          <p14:sldIdLst>
            <p14:sldId id="331"/>
            <p14:sldId id="333"/>
            <p14:sldId id="338"/>
            <p14:sldId id="332"/>
          </p14:sldIdLst>
        </p14:section>
        <p14:section name="CSUs" id="{FBFECCF4-EA75-4DBC-98C4-A96861FA31F3}">
          <p14:sldIdLst>
            <p14:sldId id="334"/>
            <p14:sldId id="336"/>
            <p14:sldId id="339"/>
            <p14:sldId id="335"/>
          </p14:sldIdLst>
        </p14:section>
        <p14:section name="A-G Reqs" id="{91E41BE8-E96C-43F1-BE4D-A78F72B5883C}">
          <p14:sldIdLst>
            <p14:sldId id="258"/>
            <p14:sldId id="337"/>
          </p14:sldIdLst>
        </p14:section>
        <p14:section name="Compare/Contrast" id="{A4A659DA-270C-4EC7-AC72-BE0655F4A694}">
          <p14:sldIdLst>
            <p14:sldId id="329"/>
            <p14:sldId id="340"/>
            <p14:sldId id="341"/>
            <p14:sldId id="323"/>
          </p14:sldIdLst>
        </p14:section>
        <p14:section name="HS Success" id="{D8220C76-FCED-4F71-8252-FFB655B139E1}">
          <p14:sldIdLst>
            <p14:sldId id="343"/>
            <p14:sldId id="344"/>
            <p14:sldId id="345"/>
          </p14:sldIdLst>
        </p14:section>
        <p14:section name="Closing" id="{795FF4EE-3D7B-4EDE-955A-19E341C15D37}">
          <p14:sldIdLst>
            <p14:sldId id="325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A72D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2" autoAdjust="0"/>
    <p:restoredTop sz="90053" autoAdjust="0"/>
  </p:normalViewPr>
  <p:slideViewPr>
    <p:cSldViewPr>
      <p:cViewPr varScale="1">
        <p:scale>
          <a:sx n="77" d="100"/>
          <a:sy n="77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C79E5-AD9A-48BA-8DD8-29A7952BF13B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B59CC-0F41-4F52-8E0E-BB87CCE720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73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7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7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0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mentor.edu/" TargetMode="External"/><Relationship Id="rId2" Type="http://schemas.openxmlformats.org/officeDocument/2006/relationships/hyperlink" Target="http://www.admissions.universityofcalifornia.edu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31750" y="-442913"/>
            <a:ext cx="131540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84150" y="-290513"/>
            <a:ext cx="131540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6509" y="3352800"/>
            <a:ext cx="72996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WHICH COLLEGE SHOULD I ATTEND?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UNIVERSITY OF CALIFORNIA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VS. CALIFORNIA </a:t>
            </a:r>
            <a:r>
              <a:rPr lang="en-US" sz="3400" dirty="0">
                <a:solidFill>
                  <a:schemeClr val="bg1"/>
                </a:solidFill>
              </a:rPr>
              <a:t>STATE UNIVERSITY</a:t>
            </a:r>
          </a:p>
          <a:p>
            <a:pPr algn="ctr"/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981" y="5334000"/>
            <a:ext cx="87474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Tiffany Ward-Loveland – JAMS GBLA Coordinator</a:t>
            </a:r>
            <a:endParaRPr lang="en-US" sz="2800" dirty="0"/>
          </a:p>
          <a:p>
            <a:pPr algn="ctr"/>
            <a:r>
              <a:rPr lang="en-US" sz="2000" dirty="0" smtClean="0"/>
              <a:t>JAMS GBLA College Squad – Ana Galicia, Jacqueline Garcia, Maria Gomez, Dalia Molina, Lizbeth Monje, Dulce Reyes, Monica Rubio, &amp; Jasmin Sanchez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200" y="0"/>
            <a:ext cx="56388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28589"/>
            <a:ext cx="5282786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97695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A-G Requirements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5228" y="869789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2449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1821" y="2633277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History/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Social Studies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93810" y="2021141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25928" y="869789"/>
            <a:ext cx="2057400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5110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8935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English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37718" y="898538"/>
            <a:ext cx="2057400" cy="2708434"/>
            <a:chOff x="6324600" y="16129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78051" y="16129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793242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Mathematics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2675" y="3545566"/>
            <a:ext cx="2057400" cy="2708434"/>
            <a:chOff x="3543300" y="1591943"/>
            <a:chExt cx="2057400" cy="2708434"/>
          </a:xfrm>
        </p:grpSpPr>
        <p:sp>
          <p:nvSpPr>
            <p:cNvPr id="25" name="Oval 24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rgbClr val="C00000"/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4295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Laboratory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Science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01776" y="3541937"/>
            <a:ext cx="2057400" cy="2708434"/>
            <a:chOff x="3543300" y="1591943"/>
            <a:chExt cx="2057400" cy="2708434"/>
          </a:xfrm>
        </p:grpSpPr>
        <p:sp>
          <p:nvSpPr>
            <p:cNvPr id="31" name="Oval 30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Language other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t</a:t>
              </a: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han English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27294" y="3541937"/>
            <a:ext cx="2057400" cy="2708434"/>
            <a:chOff x="3755172" y="1590654"/>
            <a:chExt cx="2057400" cy="2708434"/>
          </a:xfrm>
        </p:grpSpPr>
        <p:sp>
          <p:nvSpPr>
            <p:cNvPr id="36" name="Oval 35"/>
            <p:cNvSpPr/>
            <p:nvPr/>
          </p:nvSpPr>
          <p:spPr>
            <a:xfrm>
              <a:off x="3755172" y="1946209"/>
              <a:ext cx="2057400" cy="2057400"/>
            </a:xfrm>
            <a:prstGeom prst="ellipse">
              <a:avLst/>
            </a:prstGeom>
            <a:solidFill>
              <a:srgbClr val="AA72D4"/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33606" y="1590654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18292" y="266877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Visual and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Performing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Arts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992136" y="1997069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74877" y="3570686"/>
            <a:ext cx="2057400" cy="2708434"/>
            <a:chOff x="3543300" y="1592693"/>
            <a:chExt cx="2057400" cy="2708434"/>
          </a:xfrm>
        </p:grpSpPr>
        <p:sp>
          <p:nvSpPr>
            <p:cNvPr id="41" name="Oval 40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22188" y="159269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G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College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Preparatory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Elective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A-G REQUIREMENTS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799806"/>
              </p:ext>
            </p:extLst>
          </p:nvPr>
        </p:nvGraphicFramePr>
        <p:xfrm>
          <a:off x="457200" y="990601"/>
          <a:ext cx="8229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6248400"/>
              </a:tblGrid>
              <a:tr h="356461">
                <a:tc>
                  <a:txBody>
                    <a:bodyPr/>
                    <a:lstStyle/>
                    <a:p>
                      <a:r>
                        <a:rPr lang="en-US" dirty="0" smtClean="0"/>
                        <a:t>***Please Note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Ask your high school which courses are A-G approved</a:t>
                      </a:r>
                      <a:endParaRPr lang="en-US" dirty="0"/>
                    </a:p>
                  </a:txBody>
                  <a:tcPr/>
                </a:tc>
              </a:tr>
              <a:tr h="6238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 YEARS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A:  History/Social</a:t>
                      </a:r>
                      <a:r>
                        <a:rPr lang="en-US" sz="3600" baseline="0" dirty="0" smtClean="0"/>
                        <a:t> Science</a:t>
                      </a:r>
                      <a:endParaRPr lang="en-US" sz="3600" dirty="0"/>
                    </a:p>
                  </a:txBody>
                  <a:tcPr/>
                </a:tc>
              </a:tr>
              <a:tr h="6238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r>
                        <a:rPr lang="en-US" sz="3600" baseline="0" dirty="0" smtClean="0"/>
                        <a:t> YEARS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B:  ENGLISH</a:t>
                      </a:r>
                      <a:endParaRPr lang="en-US" sz="3600" dirty="0"/>
                    </a:p>
                  </a:txBody>
                  <a:tcPr/>
                </a:tc>
              </a:tr>
              <a:tr h="8020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YEARS</a:t>
                      </a:r>
                    </a:p>
                    <a:p>
                      <a:pPr algn="ctr"/>
                      <a:r>
                        <a:rPr lang="en-US" sz="2400" dirty="0" smtClean="0"/>
                        <a:t>(4</a:t>
                      </a:r>
                      <a:r>
                        <a:rPr lang="en-US" sz="2400" baseline="0" dirty="0" smtClean="0"/>
                        <a:t> YEARS REC.)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C:</a:t>
                      </a:r>
                      <a:r>
                        <a:rPr lang="en-US" sz="3600" baseline="0" dirty="0" smtClean="0"/>
                        <a:t>  MATHEMATICS</a:t>
                      </a:r>
                      <a:endParaRPr lang="en-US" sz="3600" dirty="0"/>
                    </a:p>
                  </a:txBody>
                  <a:tcPr/>
                </a:tc>
              </a:tr>
              <a:tr h="8020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YEARS</a:t>
                      </a:r>
                    </a:p>
                    <a:p>
                      <a:pPr algn="ctr"/>
                      <a:r>
                        <a:rPr lang="en-US" sz="2400" dirty="0" smtClean="0"/>
                        <a:t>(3 YEARS</a:t>
                      </a:r>
                      <a:r>
                        <a:rPr lang="en-US" sz="2400" baseline="0" dirty="0" smtClean="0"/>
                        <a:t> REC.)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D:  Laboratory Science</a:t>
                      </a:r>
                      <a:endParaRPr lang="en-US" sz="3600" dirty="0"/>
                    </a:p>
                  </a:txBody>
                  <a:tcPr/>
                </a:tc>
              </a:tr>
              <a:tr h="8020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YEARS</a:t>
                      </a:r>
                    </a:p>
                    <a:p>
                      <a:pPr algn="ctr"/>
                      <a:r>
                        <a:rPr lang="en-US" sz="2400" dirty="0" smtClean="0"/>
                        <a:t>(3 YEARS REC.)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E:</a:t>
                      </a:r>
                      <a:r>
                        <a:rPr lang="en-US" sz="3200" dirty="0" smtClean="0"/>
                        <a:t>  Language other than English</a:t>
                      </a:r>
                      <a:endParaRPr lang="en-US" sz="3200" dirty="0"/>
                    </a:p>
                  </a:txBody>
                  <a:tcPr/>
                </a:tc>
              </a:tr>
              <a:tr h="6238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 YEAR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F: </a:t>
                      </a:r>
                      <a:r>
                        <a:rPr lang="en-US" sz="3600" baseline="0" dirty="0" smtClean="0"/>
                        <a:t> Visual and Performing Arts</a:t>
                      </a:r>
                      <a:endParaRPr lang="en-US" sz="3600" dirty="0"/>
                    </a:p>
                  </a:txBody>
                  <a:tcPr/>
                </a:tc>
              </a:tr>
              <a:tr h="6238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 YEAR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G:  </a:t>
                      </a:r>
                      <a:r>
                        <a:rPr lang="en-US" sz="3200" dirty="0" smtClean="0"/>
                        <a:t>College Preparatory</a:t>
                      </a:r>
                      <a:r>
                        <a:rPr lang="en-US" sz="3200" baseline="0" dirty="0" smtClean="0"/>
                        <a:t> Elective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3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usd_user\Desktop\Cap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4937"/>
            <a:ext cx="8305800" cy="58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UC vs. CSU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b="1" u="sng" dirty="0" smtClean="0"/>
              <a:t>- University of California:</a:t>
            </a:r>
            <a:r>
              <a:rPr lang="en-US" sz="2400" dirty="0" smtClean="0"/>
              <a:t>	</a:t>
            </a:r>
            <a:r>
              <a:rPr lang="en-US" sz="2400" b="1" u="sng" dirty="0" smtClean="0"/>
              <a:t>     - California State University</a:t>
            </a:r>
          </a:p>
          <a:p>
            <a:pPr lvl="1"/>
            <a:r>
              <a:rPr lang="en-US" sz="2400" dirty="0" smtClean="0"/>
              <a:t>A-G Coursework	</a:t>
            </a:r>
            <a:r>
              <a:rPr lang="en-US" sz="2400" dirty="0"/>
              <a:t>	</a:t>
            </a:r>
            <a:r>
              <a:rPr lang="en-US" sz="2400" dirty="0" smtClean="0"/>
              <a:t>- </a:t>
            </a:r>
            <a:r>
              <a:rPr lang="en-US" sz="2400" dirty="0"/>
              <a:t>A-G Coursework</a:t>
            </a:r>
            <a:endParaRPr lang="en-US" sz="2400" dirty="0" smtClean="0"/>
          </a:p>
          <a:p>
            <a:pPr lvl="1"/>
            <a:r>
              <a:rPr lang="en-US" sz="2400" dirty="0" smtClean="0"/>
              <a:t>3.0 GPA or higher	</a:t>
            </a:r>
            <a:r>
              <a:rPr lang="en-US" sz="2400" dirty="0"/>
              <a:t>	- </a:t>
            </a:r>
            <a:r>
              <a:rPr lang="en-US" sz="2400" dirty="0" smtClean="0"/>
              <a:t>2.0 </a:t>
            </a:r>
            <a:r>
              <a:rPr lang="en-US" sz="2400" dirty="0"/>
              <a:t>GPA or higher</a:t>
            </a:r>
            <a:endParaRPr lang="en-US" sz="2400" dirty="0" smtClean="0"/>
          </a:p>
          <a:p>
            <a:pPr lvl="1"/>
            <a:r>
              <a:rPr lang="en-US" sz="2400" dirty="0" smtClean="0"/>
              <a:t>SAT/ACT Scores			- CSU Eligibility Index</a:t>
            </a:r>
            <a:endParaRPr lang="en-US" sz="2400" dirty="0"/>
          </a:p>
          <a:p>
            <a:pPr lvl="1"/>
            <a:r>
              <a:rPr lang="en-US" sz="2400" dirty="0" smtClean="0"/>
              <a:t>SAT II </a:t>
            </a:r>
            <a:r>
              <a:rPr lang="en-US" sz="2400" dirty="0"/>
              <a:t>recommended 		- SAT/ACT Scores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for </a:t>
            </a:r>
            <a:r>
              <a:rPr lang="en-US" sz="2400" dirty="0"/>
              <a:t>certain majors		- SAT II recommended </a:t>
            </a:r>
            <a:endParaRPr lang="en-US" sz="2400" dirty="0" smtClean="0"/>
          </a:p>
          <a:p>
            <a:pPr lvl="1"/>
            <a:r>
              <a:rPr lang="en-US" sz="2400" dirty="0"/>
              <a:t>Personal Statements	</a:t>
            </a:r>
            <a:r>
              <a:rPr lang="en-US" sz="2400" dirty="0" smtClean="0"/>
              <a:t>	</a:t>
            </a:r>
            <a:r>
              <a:rPr lang="en-US" sz="2400" dirty="0"/>
              <a:t> </a:t>
            </a:r>
            <a:r>
              <a:rPr lang="en-US" sz="2400" dirty="0" smtClean="0"/>
              <a:t>     for </a:t>
            </a:r>
            <a:r>
              <a:rPr lang="en-US" sz="2400" dirty="0"/>
              <a:t>certain majors	</a:t>
            </a:r>
            <a:endParaRPr lang="en-US" sz="2400" dirty="0" smtClean="0"/>
          </a:p>
          <a:p>
            <a:pPr lvl="1"/>
            <a:r>
              <a:rPr lang="en-US" sz="2400" dirty="0" smtClean="0"/>
              <a:t>Optional Letters of		- Optional EOP</a:t>
            </a:r>
          </a:p>
          <a:p>
            <a:pPr marL="457200" lvl="1" indent="0">
              <a:buNone/>
            </a:pPr>
            <a:r>
              <a:rPr lang="en-US" sz="2400" dirty="0" smtClean="0"/>
              <a:t>	Recommendation		     Autobiographical</a:t>
            </a:r>
          </a:p>
          <a:p>
            <a:pPr marL="457200" lvl="1" indent="0">
              <a:buNone/>
            </a:pPr>
            <a:r>
              <a:rPr lang="en-US" sz="2400" dirty="0" smtClean="0"/>
              <a:t>	(Selected UC Berkeley		     Responses</a:t>
            </a:r>
          </a:p>
          <a:p>
            <a:pPr marL="457200" lvl="1" indent="0">
              <a:buNone/>
            </a:pPr>
            <a:r>
              <a:rPr lang="en-US" sz="2400" dirty="0" smtClean="0"/>
              <a:t>	Applicants)</a:t>
            </a:r>
          </a:p>
        </p:txBody>
      </p:sp>
    </p:spTree>
    <p:extLst>
      <p:ext uri="{BB962C8B-B14F-4D97-AF65-F5344CB8AC3E}">
        <p14:creationId xmlns:p14="http://schemas.microsoft.com/office/powerpoint/2010/main" val="22294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UCs vs. CSUs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b="1" u="sng" dirty="0" smtClean="0"/>
              <a:t>- University of California:</a:t>
            </a:r>
            <a:r>
              <a:rPr lang="en-US" sz="2400" dirty="0" smtClean="0"/>
              <a:t>	    </a:t>
            </a:r>
            <a:r>
              <a:rPr lang="en-US" sz="2400" b="1" u="sng" dirty="0" smtClean="0"/>
              <a:t>  - California State University</a:t>
            </a:r>
          </a:p>
          <a:p>
            <a:pPr lvl="1"/>
            <a:r>
              <a:rPr lang="en-US" sz="2400" dirty="0" smtClean="0"/>
              <a:t>Research Institutions</a:t>
            </a:r>
            <a:r>
              <a:rPr lang="en-US" sz="2400" dirty="0"/>
              <a:t>	</a:t>
            </a:r>
            <a:r>
              <a:rPr lang="en-US" sz="2400" dirty="0" smtClean="0"/>
              <a:t>     -  Traditional Education Focus</a:t>
            </a:r>
          </a:p>
          <a:p>
            <a:pPr lvl="1"/>
            <a:r>
              <a:rPr lang="en-US" sz="2300" dirty="0" smtClean="0"/>
              <a:t>Theoretical &amp; analytical</a:t>
            </a:r>
            <a:r>
              <a:rPr lang="en-US" sz="2400" dirty="0" smtClean="0"/>
              <a:t>	     -  Practical Based Course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course material	</a:t>
            </a:r>
            <a:r>
              <a:rPr lang="en-US" sz="2400" dirty="0"/>
              <a:t>	</a:t>
            </a:r>
            <a:r>
              <a:rPr lang="en-US" sz="2400" dirty="0" smtClean="0"/>
              <a:t>         material</a:t>
            </a:r>
          </a:p>
          <a:p>
            <a:pPr lvl="1"/>
            <a:r>
              <a:rPr lang="en-US" sz="2400" dirty="0" smtClean="0"/>
              <a:t>Annual Tuition:</a:t>
            </a:r>
            <a:r>
              <a:rPr lang="en-US" sz="2000" dirty="0"/>
              <a:t>		      </a:t>
            </a:r>
            <a:r>
              <a:rPr lang="en-US" sz="2600" dirty="0"/>
              <a:t>-  Annual Tuition:</a:t>
            </a:r>
            <a:endParaRPr lang="en-US" sz="2600" dirty="0" smtClean="0"/>
          </a:p>
          <a:p>
            <a:pPr marL="457200" lvl="1" indent="0">
              <a:buNone/>
            </a:pPr>
            <a:r>
              <a:rPr lang="en-US" sz="2400" dirty="0" smtClean="0"/>
              <a:t>	 </a:t>
            </a:r>
            <a:r>
              <a:rPr lang="en-US" sz="2400" dirty="0"/>
              <a:t>$13,000 to $15,000 </a:t>
            </a:r>
            <a:r>
              <a:rPr lang="en-US" sz="2400" dirty="0" smtClean="0"/>
              <a:t>		$5,000 to $7,000</a:t>
            </a:r>
          </a:p>
          <a:p>
            <a:pPr lvl="1"/>
            <a:r>
              <a:rPr lang="en-US" sz="2400" dirty="0" smtClean="0"/>
              <a:t>Degrees </a:t>
            </a:r>
            <a:r>
              <a:rPr lang="en-US" sz="2400" dirty="0"/>
              <a:t>Offered:	     -  Degrees Offered:</a:t>
            </a:r>
          </a:p>
          <a:p>
            <a:pPr marL="914400" lvl="2" indent="0">
              <a:buNone/>
            </a:pPr>
            <a:r>
              <a:rPr lang="en-US" sz="2000" dirty="0" smtClean="0"/>
              <a:t>B.A./B.S				B.A./B.S</a:t>
            </a:r>
          </a:p>
          <a:p>
            <a:pPr marL="914400" lvl="2" indent="0">
              <a:buNone/>
            </a:pPr>
            <a:r>
              <a:rPr lang="en-US" sz="2000" dirty="0" smtClean="0"/>
              <a:t>M.A./M.S.			M.A/M.S</a:t>
            </a:r>
          </a:p>
          <a:p>
            <a:pPr marL="914400" lvl="2" indent="0">
              <a:buNone/>
            </a:pPr>
            <a:r>
              <a:rPr lang="en-US" sz="2000" dirty="0" smtClean="0"/>
              <a:t>Doctoral				Doctoral</a:t>
            </a:r>
          </a:p>
          <a:p>
            <a:pPr marL="914400" lvl="2" indent="0">
              <a:buNone/>
            </a:pPr>
            <a:r>
              <a:rPr lang="en-US" sz="2000" dirty="0" smtClean="0"/>
              <a:t>Professional			Teaching Credentials</a:t>
            </a:r>
          </a:p>
        </p:txBody>
      </p:sp>
    </p:spTree>
    <p:extLst>
      <p:ext uri="{BB962C8B-B14F-4D97-AF65-F5344CB8AC3E}">
        <p14:creationId xmlns:p14="http://schemas.microsoft.com/office/powerpoint/2010/main" val="6797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0426" y="1117712"/>
            <a:ext cx="2706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00B0F0"/>
                </a:solidFill>
              </a:rPr>
              <a:t>University     </a:t>
            </a: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00B0F0"/>
                </a:solidFill>
              </a:rPr>
              <a:t>      of  </a:t>
            </a: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00B0F0"/>
                </a:solidFill>
              </a:rPr>
              <a:t>California</a:t>
            </a:r>
          </a:p>
          <a:p>
            <a:pPr lvl="0"/>
            <a:endParaRPr lang="en-US" sz="4800" dirty="0">
              <a:solidFill>
                <a:srgbClr val="FF0000"/>
              </a:solidFill>
            </a:endParaRP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California     </a:t>
            </a: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State</a:t>
            </a: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University</a:t>
            </a:r>
          </a:p>
          <a:p>
            <a:pPr lvl="0"/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148391"/>
            <a:ext cx="6549191" cy="654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UC &amp; CSU APPLICATION DATES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b="1" u="sng" dirty="0" smtClean="0"/>
              <a:t>- University of California:</a:t>
            </a:r>
            <a:r>
              <a:rPr lang="en-US" sz="2400" dirty="0" smtClean="0"/>
              <a:t>	     </a:t>
            </a:r>
            <a:r>
              <a:rPr lang="en-US" sz="2400" b="1" u="sng" dirty="0" smtClean="0"/>
              <a:t> - California State University</a:t>
            </a:r>
          </a:p>
          <a:p>
            <a:pPr lvl="1"/>
            <a:r>
              <a:rPr lang="en-US" sz="2400" dirty="0" smtClean="0"/>
              <a:t>Application opens 		</a:t>
            </a:r>
            <a:r>
              <a:rPr lang="en-US" sz="2400" dirty="0"/>
              <a:t>- Application opens </a:t>
            </a:r>
            <a:endParaRPr lang="en-US" sz="2400" dirty="0" smtClean="0"/>
          </a:p>
          <a:p>
            <a:pPr marL="914400" lvl="2" indent="0">
              <a:buNone/>
            </a:pPr>
            <a:r>
              <a:rPr lang="en-US" dirty="0"/>
              <a:t>August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 October 1st</a:t>
            </a:r>
          </a:p>
          <a:p>
            <a:pPr lvl="1"/>
            <a:r>
              <a:rPr lang="en-US" sz="2400" dirty="0" smtClean="0"/>
              <a:t>Submissions:	</a:t>
            </a:r>
            <a:r>
              <a:rPr lang="en-US" sz="2400" dirty="0"/>
              <a:t>	</a:t>
            </a:r>
            <a:r>
              <a:rPr lang="en-US" sz="2400" dirty="0" smtClean="0"/>
              <a:t>	- Submissions:</a:t>
            </a:r>
          </a:p>
          <a:p>
            <a:pPr marL="914400" lvl="2" indent="0">
              <a:buNone/>
            </a:pPr>
            <a:r>
              <a:rPr lang="en-US" sz="2000" dirty="0" smtClean="0"/>
              <a:t>November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– 30th		October 1- November 30</a:t>
            </a:r>
            <a:r>
              <a:rPr lang="en-US" sz="2000" baseline="30000" dirty="0" smtClean="0"/>
              <a:t>th</a:t>
            </a:r>
          </a:p>
          <a:p>
            <a:pPr marL="914400" lvl="2" indent="0">
              <a:buNone/>
            </a:pPr>
            <a:endParaRPr lang="en-US" sz="2000" baseline="30000" dirty="0"/>
          </a:p>
          <a:p>
            <a:pPr marL="914400" lvl="2" indent="0">
              <a:buNone/>
            </a:pPr>
            <a:r>
              <a:rPr lang="en-US" sz="2800" b="1" u="sng" dirty="0" smtClean="0"/>
              <a:t>University of California:</a:t>
            </a:r>
          </a:p>
          <a:p>
            <a:pPr marL="914400" lvl="2" indent="0">
              <a:buNone/>
            </a:pPr>
            <a:r>
              <a:rPr lang="en-US" sz="2800" dirty="0" smtClean="0">
                <a:hlinkClick r:id="rId2"/>
              </a:rPr>
              <a:t>www.admissions.universityofcalifornia.edu</a:t>
            </a:r>
            <a:endParaRPr lang="en-US" sz="2800" dirty="0" smtClean="0"/>
          </a:p>
          <a:p>
            <a:pPr marL="914400" lvl="2" indent="0">
              <a:buNone/>
            </a:pPr>
            <a:r>
              <a:rPr lang="en-US" sz="2800" b="1" u="sng" dirty="0" smtClean="0"/>
              <a:t>California State University:</a:t>
            </a:r>
          </a:p>
          <a:p>
            <a:pPr marL="914400" lvl="2" indent="0">
              <a:buNone/>
            </a:pPr>
            <a:r>
              <a:rPr lang="en-US" sz="2800" dirty="0" smtClean="0">
                <a:hlinkClick r:id="rId3"/>
              </a:rPr>
              <a:t>www.csumentor.edu</a:t>
            </a:r>
            <a:endParaRPr lang="en-US" sz="2800" dirty="0" smtClean="0"/>
          </a:p>
          <a:p>
            <a:pPr marL="914400" lvl="2" indent="0">
              <a:buNone/>
            </a:pPr>
            <a:endParaRPr lang="en-US" sz="2800" dirty="0" smtClean="0"/>
          </a:p>
          <a:p>
            <a:pPr marL="914400" lvl="2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435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FIVE TIPS FOR HIGH </a:t>
            </a:r>
            <a:r>
              <a:rPr lang="en-US" sz="4000" dirty="0" smtClean="0"/>
              <a:t>SCHOOL </a:t>
            </a:r>
            <a:r>
              <a:rPr lang="en-US" sz="4000" dirty="0" smtClean="0"/>
              <a:t>SUCCESS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2800" dirty="0" smtClean="0"/>
              <a:t> 1.  Make sure you take a healthy number of A-G courses EVERY year in ADDITION to your high school graduation requirements and electives.</a:t>
            </a:r>
          </a:p>
          <a:p>
            <a:pPr marL="914400" lvl="2" indent="0">
              <a:buNone/>
            </a:pPr>
            <a:r>
              <a:rPr lang="en-US" sz="2800" dirty="0" smtClean="0"/>
              <a:t>*Remember, to pass you need a “C” or better</a:t>
            </a:r>
          </a:p>
          <a:p>
            <a:pPr marL="1428750" lvl="2" indent="-514350">
              <a:buAutoNum type="arabicPeriod" startAt="2"/>
            </a:pPr>
            <a:r>
              <a:rPr lang="en-US" sz="2800" dirty="0" smtClean="0"/>
              <a:t>Show progress and diversity in your coursework.  If you excel in a subject take its Honors/AP level course.</a:t>
            </a:r>
          </a:p>
          <a:p>
            <a:pPr marL="1428750" lvl="2" indent="-514350">
              <a:buAutoNum type="arabicPeriod" startAt="2"/>
            </a:pPr>
            <a:r>
              <a:rPr lang="en-US" sz="2800" dirty="0" smtClean="0"/>
              <a:t>Talk to your Counselor EVERY semester!</a:t>
            </a:r>
          </a:p>
          <a:p>
            <a:pPr marL="914400" lvl="2" indent="0">
              <a:buNone/>
            </a:pPr>
            <a:r>
              <a:rPr lang="en-US" sz="2800" dirty="0" smtClean="0"/>
              <a:t>The big question to ask is “Am I on track to apply for __________ college(s)?</a:t>
            </a:r>
          </a:p>
        </p:txBody>
      </p:sp>
    </p:spTree>
    <p:extLst>
      <p:ext uri="{BB962C8B-B14F-4D97-AF65-F5344CB8AC3E}">
        <p14:creationId xmlns:p14="http://schemas.microsoft.com/office/powerpoint/2010/main" val="22753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FIVE TIPS FOR HIGH </a:t>
            </a:r>
            <a:r>
              <a:rPr lang="en-US" sz="4000" dirty="0" smtClean="0"/>
              <a:t>SCHOOL </a:t>
            </a:r>
            <a:r>
              <a:rPr lang="en-US" sz="4000" dirty="0" smtClean="0"/>
              <a:t>SUCCESS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pPr marL="914400" lvl="2" indent="0">
              <a:buNone/>
            </a:pPr>
            <a:r>
              <a:rPr lang="en-US" sz="2800" dirty="0" smtClean="0"/>
              <a:t> </a:t>
            </a:r>
            <a:r>
              <a:rPr lang="en-US" sz="3000" dirty="0" smtClean="0"/>
              <a:t>4.  Work on your application builders:</a:t>
            </a:r>
          </a:p>
          <a:p>
            <a:pPr marL="914400" lvl="2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a) Extracurricular Activities:  clubs, sports, 	student government, etc.</a:t>
            </a:r>
          </a:p>
          <a:p>
            <a:pPr marL="914400" lvl="2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b) Leadership Roles</a:t>
            </a:r>
          </a:p>
          <a:p>
            <a:pPr marL="914400" lvl="2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c) Community Service</a:t>
            </a:r>
          </a:p>
          <a:p>
            <a:pPr marL="1428750" lvl="2" indent="-514350">
              <a:buAutoNum type="arabicPeriod" startAt="5"/>
            </a:pPr>
            <a:r>
              <a:rPr lang="en-US" sz="3000" dirty="0" smtClean="0"/>
              <a:t>Balance your school work and social life with 	college preparation.  For example: </a:t>
            </a:r>
          </a:p>
          <a:p>
            <a:pPr marL="914400" lvl="2" indent="0">
              <a:buNone/>
            </a:pPr>
            <a:r>
              <a:rPr lang="en-US" sz="3000" dirty="0" smtClean="0"/>
              <a:t>	a) SAT/ACT preparation and examination</a:t>
            </a:r>
          </a:p>
          <a:p>
            <a:pPr marL="914400" lvl="2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b) College research</a:t>
            </a:r>
          </a:p>
          <a:p>
            <a:pPr marL="914400" lvl="2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c) Scholarship research and applications</a:t>
            </a:r>
          </a:p>
          <a:p>
            <a:pPr marL="914400" lvl="2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d) Financial Aid research 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914400" lvl="2" indent="0">
              <a:buNone/>
            </a:pPr>
            <a:r>
              <a:rPr lang="en-US" sz="2800" dirty="0"/>
              <a:t>	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706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>
            <a:spLocks noGrp="1"/>
          </p:cNvSpPr>
          <p:nvPr>
            <p:ph type="title"/>
          </p:nvPr>
        </p:nvSpPr>
        <p:spPr>
          <a:xfrm>
            <a:off x="370490" y="685800"/>
            <a:ext cx="8403020" cy="685800"/>
          </a:xfrm>
        </p:spPr>
        <p:txBody>
          <a:bodyPr wrap="square" bIns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6000" b="1" u="sng" dirty="0" smtClean="0">
                <a:solidFill>
                  <a:srgbClr val="00B050"/>
                </a:solidFill>
                <a:ea typeface="+mn-ea"/>
                <a:cs typeface="+mn-cs"/>
              </a:rPr>
              <a:t>RESOURCES</a:t>
            </a:r>
            <a:endParaRPr lang="en-US" sz="6000" u="sng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3124200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 marL="342900" indent="-342900"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r>
              <a:rPr lang="en-US" sz="2800" b="1" i="1" dirty="0" smtClean="0"/>
              <a:t>www.universityofcalifornia.edu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  <a:buSzPct val="94000"/>
            </a:pPr>
            <a:endParaRPr lang="en-US" sz="2800" b="1" i="1" dirty="0" smtClean="0"/>
          </a:p>
          <a:p>
            <a:pPr marL="342900" indent="-342900"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r>
              <a:rPr lang="en-US" sz="2800" b="1" i="1" dirty="0" smtClean="0"/>
              <a:t>www.csumentor.edu</a:t>
            </a:r>
            <a:endParaRPr lang="en-US" sz="2800" b="1" dirty="0" smtClean="0"/>
          </a:p>
          <a:p>
            <a:pPr>
              <a:buClr>
                <a:prstClr val="black">
                  <a:lumMod val="50000"/>
                  <a:lumOff val="50000"/>
                </a:prstClr>
              </a:buClr>
              <a:buSzPct val="94000"/>
            </a:pPr>
            <a:endParaRPr lang="en-US" sz="2800" dirty="0" smtClean="0"/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r>
              <a:rPr lang="en-US" sz="2800" b="1" i="1" dirty="0" smtClean="0"/>
              <a:t>www.ucop.edu/agguide</a:t>
            </a:r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endParaRPr lang="en-US" sz="2800" b="1" i="1" dirty="0" smtClean="0"/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r>
              <a:rPr lang="en-US" sz="2800" b="1" i="1" dirty="0" smtClean="0"/>
              <a:t>fafsa.ed.gov</a:t>
            </a:r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endParaRPr lang="en-US" sz="4000" b="1" i="1" dirty="0"/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r>
              <a:rPr lang="en-US" sz="4000" b="1" i="1" dirty="0" smtClean="0"/>
              <a:t>Talk to your academic and/or college counselor</a:t>
            </a:r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endParaRPr lang="en-US" sz="4000" b="1" i="1" dirty="0" smtClean="0"/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endParaRPr lang="en-US" sz="4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97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UNIVERSITY OF CALIFORNIA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4000" dirty="0" smtClean="0"/>
              <a:t>Statistics:</a:t>
            </a:r>
          </a:p>
          <a:p>
            <a:pPr lvl="1"/>
            <a:r>
              <a:rPr lang="en-US" sz="4000" dirty="0" smtClean="0"/>
              <a:t>10 Campuses</a:t>
            </a:r>
          </a:p>
          <a:p>
            <a:pPr lvl="1"/>
            <a:r>
              <a:rPr lang="en-US" sz="4000" dirty="0" smtClean="0"/>
              <a:t>Research based</a:t>
            </a:r>
          </a:p>
          <a:p>
            <a:pPr lvl="1"/>
            <a:r>
              <a:rPr lang="en-US" sz="4000" dirty="0" smtClean="0"/>
              <a:t>Approximately $27,000 per year for total fees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86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228600" y="3703704"/>
            <a:ext cx="7315200" cy="1325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92D050"/>
                </a:solidFill>
              </a:rPr>
              <a:t/>
            </a:r>
            <a:br>
              <a:rPr lang="en-US" sz="4400" dirty="0" smtClean="0">
                <a:solidFill>
                  <a:srgbClr val="92D050"/>
                </a:solidFill>
              </a:rPr>
            </a:br>
            <a:r>
              <a:rPr lang="en-US" sz="5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What’s Your Message?</a:t>
            </a:r>
            <a:endParaRPr lang="en-US" sz="5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5089818"/>
            <a:ext cx="9144000" cy="1768182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itle 3"/>
          <p:cNvSpPr txBox="1">
            <a:spLocks/>
          </p:cNvSpPr>
          <p:nvPr/>
        </p:nvSpPr>
        <p:spPr>
          <a:xfrm>
            <a:off x="190563" y="3068966"/>
            <a:ext cx="73152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7000"/>
              </a:lnSpc>
            </a:pP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sz="5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QUESTIONS?</a:t>
            </a:r>
            <a:endParaRPr lang="en-US" sz="5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UNIVERSITY OF CALIFORNIA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Basic Admission Requirements:</a:t>
            </a:r>
          </a:p>
          <a:p>
            <a:pPr lvl="1"/>
            <a:r>
              <a:rPr lang="en-US" sz="2400" dirty="0" smtClean="0"/>
              <a:t>A-G Coursework</a:t>
            </a:r>
          </a:p>
          <a:p>
            <a:pPr lvl="1"/>
            <a:r>
              <a:rPr lang="en-US" sz="2400" dirty="0" smtClean="0"/>
              <a:t>3.0 GPA (Grade Point Average)</a:t>
            </a:r>
          </a:p>
          <a:p>
            <a:pPr lvl="1"/>
            <a:r>
              <a:rPr lang="en-US" sz="2400" dirty="0" smtClean="0"/>
              <a:t>Must take the SAT or ACT</a:t>
            </a:r>
          </a:p>
          <a:p>
            <a:pPr lvl="2"/>
            <a:r>
              <a:rPr lang="en-US" dirty="0"/>
              <a:t>SAT subject update:  Beginning with the class of 2012 the SAT subject exams are no longer required (but they are recommended</a:t>
            </a:r>
            <a:r>
              <a:rPr lang="en-US" dirty="0" smtClean="0"/>
              <a:t>)</a:t>
            </a:r>
          </a:p>
          <a:p>
            <a:pPr lvl="1"/>
            <a:r>
              <a:rPr lang="en-US" sz="2400" dirty="0" smtClean="0"/>
              <a:t>Comprehensive, Holistic Review</a:t>
            </a:r>
          </a:p>
          <a:p>
            <a:pPr lvl="2"/>
            <a:r>
              <a:rPr lang="en-US" sz="2000" dirty="0" smtClean="0"/>
              <a:t>Important factors:  Extracurricular activities, leadership roles, community service, etc.</a:t>
            </a:r>
          </a:p>
          <a:p>
            <a:pPr lvl="1"/>
            <a:r>
              <a:rPr lang="en-US" sz="2400" dirty="0" smtClean="0"/>
              <a:t>Transfer Agreement Guarantee for CA Community College Students</a:t>
            </a:r>
          </a:p>
        </p:txBody>
      </p:sp>
    </p:spTree>
    <p:extLst>
      <p:ext uri="{BB962C8B-B14F-4D97-AF65-F5344CB8AC3E}">
        <p14:creationId xmlns:p14="http://schemas.microsoft.com/office/powerpoint/2010/main" val="8510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UC CAMPUSES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en-US" sz="4000" dirty="0" smtClean="0"/>
              <a:t>Berkeley		- Riverside</a:t>
            </a:r>
          </a:p>
          <a:p>
            <a:pPr lvl="1">
              <a:buFontTx/>
              <a:buChar char="-"/>
            </a:pPr>
            <a:r>
              <a:rPr lang="en-US" sz="4000" dirty="0" smtClean="0"/>
              <a:t>Davis		- San Diego</a:t>
            </a:r>
          </a:p>
          <a:p>
            <a:pPr lvl="1">
              <a:buFontTx/>
              <a:buChar char="-"/>
            </a:pPr>
            <a:r>
              <a:rPr lang="en-US" sz="4000" dirty="0" smtClean="0"/>
              <a:t>Irvine		- San Francisco</a:t>
            </a:r>
          </a:p>
          <a:p>
            <a:pPr lvl="1">
              <a:buFontTx/>
              <a:buChar char="-"/>
            </a:pPr>
            <a:r>
              <a:rPr lang="en-US" sz="4000" dirty="0" smtClean="0"/>
              <a:t>Los Angeles	- Santa Barbara</a:t>
            </a:r>
          </a:p>
          <a:p>
            <a:pPr lvl="1">
              <a:buFontTx/>
              <a:buChar char="-"/>
            </a:pPr>
            <a:r>
              <a:rPr lang="en-US" sz="4000" dirty="0" smtClean="0"/>
              <a:t>Merced		- Santa Cruz</a:t>
            </a:r>
            <a:r>
              <a:rPr lang="en-US" sz="2400" dirty="0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2107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UNIVERSITY OF CALIFORNIA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14400"/>
            <a:ext cx="4038600" cy="5181600"/>
          </a:xfrm>
        </p:spPr>
      </p:pic>
    </p:spTree>
    <p:extLst>
      <p:ext uri="{BB962C8B-B14F-4D97-AF65-F5344CB8AC3E}">
        <p14:creationId xmlns:p14="http://schemas.microsoft.com/office/powerpoint/2010/main" val="31818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CALIFORNIA STATE UNIVERSITY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4000" dirty="0" smtClean="0"/>
              <a:t>Statistics:</a:t>
            </a:r>
          </a:p>
          <a:p>
            <a:pPr lvl="1"/>
            <a:r>
              <a:rPr lang="en-US" sz="4000" dirty="0" smtClean="0"/>
              <a:t>23 Campuses</a:t>
            </a:r>
          </a:p>
          <a:p>
            <a:pPr lvl="1"/>
            <a:r>
              <a:rPr lang="en-US" sz="4000" dirty="0" smtClean="0"/>
              <a:t>Traditional University Setting</a:t>
            </a:r>
          </a:p>
          <a:p>
            <a:pPr lvl="1"/>
            <a:r>
              <a:rPr lang="en-US" sz="4000" dirty="0" smtClean="0"/>
              <a:t>Approximately $15,000 per year for total fees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07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CALIFORNIA STATE UNIVERSITY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Basic Admission Requirements:</a:t>
            </a:r>
          </a:p>
          <a:p>
            <a:pPr lvl="1"/>
            <a:r>
              <a:rPr lang="en-US" sz="2400" dirty="0" smtClean="0"/>
              <a:t>A-G Coursework</a:t>
            </a:r>
          </a:p>
          <a:p>
            <a:pPr lvl="1"/>
            <a:r>
              <a:rPr lang="en-US" sz="2400" dirty="0" smtClean="0"/>
              <a:t>Must meet minimum eligibility requirement (a number derived from an equation that considers both GPA and SAT/ACT scores)</a:t>
            </a:r>
          </a:p>
          <a:p>
            <a:pPr lvl="1"/>
            <a:r>
              <a:rPr lang="en-US" sz="2400" dirty="0" smtClean="0"/>
              <a:t>Must take the SAT or ACT</a:t>
            </a:r>
          </a:p>
          <a:p>
            <a:pPr lvl="2"/>
            <a:r>
              <a:rPr lang="en-US" dirty="0"/>
              <a:t>SAT subject update:  Beginning with the class of 2012 the SAT subject exams are no longer required (but they are recommended</a:t>
            </a:r>
            <a:r>
              <a:rPr lang="en-US" dirty="0" smtClean="0"/>
              <a:t>)</a:t>
            </a:r>
          </a:p>
          <a:p>
            <a:pPr lvl="1"/>
            <a:r>
              <a:rPr lang="en-US" sz="2400" dirty="0" smtClean="0"/>
              <a:t>Transfer Agreement Guarantee for CA Community College Students</a:t>
            </a:r>
          </a:p>
        </p:txBody>
      </p:sp>
    </p:spTree>
    <p:extLst>
      <p:ext uri="{BB962C8B-B14F-4D97-AF65-F5344CB8AC3E}">
        <p14:creationId xmlns:p14="http://schemas.microsoft.com/office/powerpoint/2010/main" val="40602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CSU CAMPUSES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 lvl="1">
              <a:buFontTx/>
              <a:buChar char="-"/>
            </a:pPr>
            <a:r>
              <a:rPr lang="en-US" sz="2400" dirty="0" smtClean="0"/>
              <a:t>Humboldt 		-  Bakersfield</a:t>
            </a:r>
          </a:p>
          <a:p>
            <a:pPr lvl="1">
              <a:buFontTx/>
              <a:buChar char="-"/>
            </a:pPr>
            <a:r>
              <a:rPr lang="en-US" sz="2400" dirty="0" smtClean="0"/>
              <a:t>Chico			-  Northridge</a:t>
            </a:r>
          </a:p>
          <a:p>
            <a:pPr lvl="1">
              <a:buFontTx/>
              <a:buChar char="-"/>
            </a:pPr>
            <a:r>
              <a:rPr lang="en-US" sz="2400" dirty="0" smtClean="0"/>
              <a:t>Sonoma			-  Channel Islands</a:t>
            </a:r>
          </a:p>
          <a:p>
            <a:pPr lvl="1">
              <a:buFontTx/>
              <a:buChar char="-"/>
            </a:pPr>
            <a:r>
              <a:rPr lang="en-US" sz="2400" dirty="0" smtClean="0"/>
              <a:t>Sacramento 		-  Los Angeles</a:t>
            </a:r>
          </a:p>
          <a:p>
            <a:pPr lvl="1">
              <a:buFontTx/>
              <a:buChar char="-"/>
            </a:pPr>
            <a:r>
              <a:rPr lang="en-US" sz="2400" dirty="0" smtClean="0"/>
              <a:t>Maritime		-  Dominguez Hills</a:t>
            </a:r>
          </a:p>
          <a:p>
            <a:pPr lvl="1">
              <a:buFontTx/>
              <a:buChar char="-"/>
            </a:pPr>
            <a:r>
              <a:rPr lang="en-US" sz="2400" dirty="0" smtClean="0"/>
              <a:t>San Francisco		-  Fullerton</a:t>
            </a:r>
          </a:p>
          <a:p>
            <a:pPr lvl="1">
              <a:buFontTx/>
              <a:buChar char="-"/>
            </a:pPr>
            <a:r>
              <a:rPr lang="en-US" sz="2400" dirty="0" smtClean="0"/>
              <a:t>East Bay			-  Long Beach</a:t>
            </a:r>
          </a:p>
          <a:p>
            <a:pPr lvl="1">
              <a:buFontTx/>
              <a:buChar char="-"/>
            </a:pPr>
            <a:r>
              <a:rPr lang="en-US" sz="2400" dirty="0" smtClean="0"/>
              <a:t>San Jose			-  Pomona</a:t>
            </a:r>
          </a:p>
          <a:p>
            <a:pPr lvl="1">
              <a:buFontTx/>
              <a:buChar char="-"/>
            </a:pPr>
            <a:r>
              <a:rPr lang="en-US" sz="2400" dirty="0" smtClean="0"/>
              <a:t>Monterey Bay		-  San Bernardino</a:t>
            </a:r>
          </a:p>
          <a:p>
            <a:pPr lvl="1">
              <a:buFontTx/>
              <a:buChar char="-"/>
            </a:pPr>
            <a:r>
              <a:rPr lang="en-US" sz="2400" dirty="0" smtClean="0"/>
              <a:t>Stanislaus		-  San Marcos</a:t>
            </a:r>
          </a:p>
          <a:p>
            <a:pPr lvl="1">
              <a:buFontTx/>
              <a:buChar char="-"/>
            </a:pPr>
            <a:r>
              <a:rPr lang="en-US" sz="2400" dirty="0" smtClean="0"/>
              <a:t>Fresno			-  San Diego</a:t>
            </a:r>
          </a:p>
          <a:p>
            <a:pPr lvl="1">
              <a:buFontTx/>
              <a:buChar char="-"/>
            </a:pPr>
            <a:r>
              <a:rPr lang="en-US" sz="2400" dirty="0" smtClean="0"/>
              <a:t>San Luis Obispo</a:t>
            </a:r>
          </a:p>
          <a:p>
            <a:pPr lvl="1"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1754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CALIFORNIA STATE UNIVERSITY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5105400" cy="5211763"/>
          </a:xfrm>
        </p:spPr>
      </p:pic>
    </p:spTree>
    <p:extLst>
      <p:ext uri="{BB962C8B-B14F-4D97-AF65-F5344CB8AC3E}">
        <p14:creationId xmlns:p14="http://schemas.microsoft.com/office/powerpoint/2010/main" val="3607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509</Words>
  <Application>Microsoft Office PowerPoint</Application>
  <PresentationFormat>On-screen Show (4:3)</PresentationFormat>
  <Paragraphs>182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Wingdings</vt:lpstr>
      <vt:lpstr>Introducing PowerPoint 2010</vt:lpstr>
      <vt:lpstr>PowerPoint Presentation</vt:lpstr>
      <vt:lpstr>UNIVERSITY OF CALIFORNIA</vt:lpstr>
      <vt:lpstr>UNIVERSITY OF CALIFORNIA</vt:lpstr>
      <vt:lpstr>UC CAMPUSES</vt:lpstr>
      <vt:lpstr>UNIVERSITY OF CALIFORNIA</vt:lpstr>
      <vt:lpstr>CALIFORNIA STATE UNIVERSITY</vt:lpstr>
      <vt:lpstr>CALIFORNIA STATE UNIVERSITY</vt:lpstr>
      <vt:lpstr>CSU CAMPUSES</vt:lpstr>
      <vt:lpstr>CALIFORNIA STATE UNIVERSITY</vt:lpstr>
      <vt:lpstr>PowerPoint Presentation</vt:lpstr>
      <vt:lpstr>A-G REQUIREMENTS</vt:lpstr>
      <vt:lpstr>PowerPoint Presentation</vt:lpstr>
      <vt:lpstr>UC vs. CSU REQUIREMENTS</vt:lpstr>
      <vt:lpstr>UCs vs. CSUs</vt:lpstr>
      <vt:lpstr>PowerPoint Presentation</vt:lpstr>
      <vt:lpstr>UC &amp; CSU APPLICATION DATES</vt:lpstr>
      <vt:lpstr>FIVE TIPS FOR HIGH SCHOOL SUCCESS</vt:lpstr>
      <vt:lpstr>FIVE TIPS FOR HIGH SCHOOL SUCCESS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2015-10-23T16:24:13Z</dcterms:created>
  <dcterms:modified xsi:type="dcterms:W3CDTF">2016-05-05T19:05:23Z</dcterms:modified>
</cp:coreProperties>
</file>