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321" r:id="rId2"/>
    <p:sldId id="322" r:id="rId3"/>
    <p:sldId id="323" r:id="rId4"/>
    <p:sldId id="258" r:id="rId5"/>
    <p:sldId id="306" r:id="rId6"/>
    <p:sldId id="309" r:id="rId7"/>
    <p:sldId id="308" r:id="rId8"/>
    <p:sldId id="307" r:id="rId9"/>
    <p:sldId id="310" r:id="rId10"/>
    <p:sldId id="311" r:id="rId11"/>
    <p:sldId id="312" r:id="rId12"/>
    <p:sldId id="313" r:id="rId13"/>
    <p:sldId id="315" r:id="rId14"/>
    <p:sldId id="316" r:id="rId15"/>
    <p:sldId id="318" r:id="rId16"/>
    <p:sldId id="319" r:id="rId17"/>
    <p:sldId id="320" r:id="rId18"/>
    <p:sldId id="324" r:id="rId19"/>
    <p:sldId id="325" r:id="rId20"/>
    <p:sldId id="328" r:id="rId21"/>
    <p:sldId id="329" r:id="rId22"/>
    <p:sldId id="3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21"/>
            <p14:sldId id="322"/>
            <p14:sldId id="323"/>
            <p14:sldId id="258"/>
          </p14:sldIdLst>
        </p14:section>
        <p14:section name="A-G" id="{16378913-E5ED-4281-BAF5-F1F938CB0BED}">
          <p14:sldIdLst>
            <p14:sldId id="306"/>
            <p14:sldId id="309"/>
            <p14:sldId id="308"/>
            <p14:sldId id="307"/>
            <p14:sldId id="310"/>
            <p14:sldId id="311"/>
            <p14:sldId id="312"/>
          </p14:sldIdLst>
        </p14:section>
        <p14:section name="Validation" id="{3075AE9E-49F4-40D0-9EB6-44958C81993A}">
          <p14:sldIdLst>
            <p14:sldId id="313"/>
            <p14:sldId id="315"/>
            <p14:sldId id="316"/>
            <p14:sldId id="318"/>
            <p14:sldId id="319"/>
            <p14:sldId id="320"/>
          </p14:sldIdLst>
        </p14:section>
        <p14:section name="Closing" id="{795FF4EE-3D7B-4EDE-955A-19E341C15D37}">
          <p14:sldIdLst>
            <p14:sldId id="324"/>
            <p14:sldId id="325"/>
            <p14:sldId id="328"/>
            <p14:sldId id="329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A72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90053" autoAdjust="0"/>
  </p:normalViewPr>
  <p:slideViewPr>
    <p:cSldViewPr>
      <p:cViewPr>
        <p:scale>
          <a:sx n="44" d="100"/>
          <a:sy n="44" d="100"/>
        </p:scale>
        <p:origin x="-133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750" y="-442913"/>
            <a:ext cx="13154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84150" y="-290513"/>
            <a:ext cx="13154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997" y="3352800"/>
            <a:ext cx="73720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ARE YOU ELIGIBLE TO ATTEND COLLEGE?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LET’S START WITH  ‘A-G REQUIREMENTS’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981" y="5334000"/>
            <a:ext cx="8747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Tiffany Ward-Loveland – JAMS GBLA Coordinator</a:t>
            </a:r>
            <a:endParaRPr lang="en-US" sz="2800" dirty="0"/>
          </a:p>
          <a:p>
            <a:pPr algn="ctr"/>
            <a:r>
              <a:rPr lang="en-US" sz="2000" dirty="0" smtClean="0"/>
              <a:t>JAMS GBLA College Squad – Ana Galicia, Jacqueline Garcia, Maria Gomez, Dalia Molina, Lizbeth </a:t>
            </a:r>
            <a:r>
              <a:rPr lang="en-US" sz="2000" dirty="0" err="1" smtClean="0"/>
              <a:t>Monje</a:t>
            </a:r>
            <a:r>
              <a:rPr lang="en-US" sz="2000" dirty="0" smtClean="0"/>
              <a:t>, Dulce Reyes, Monica Rubio, &amp; Jasmin Sanchez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0"/>
            <a:ext cx="5638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28589"/>
            <a:ext cx="5282786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Visual &amp; Performing Arts</a:t>
            </a:r>
            <a:endParaRPr lang="en-US" sz="28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dirty="0" smtClean="0"/>
              <a:t> Year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Must be </a:t>
            </a:r>
            <a:r>
              <a:rPr lang="en-US" sz="2400" dirty="0" smtClean="0">
                <a:solidFill>
                  <a:srgbClr val="7030A0"/>
                </a:solidFill>
              </a:rPr>
              <a:t>1 year</a:t>
            </a:r>
            <a:r>
              <a:rPr lang="en-US" sz="2400" dirty="0" smtClean="0"/>
              <a:t> from the same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Disciplines include: Dance, Music, Theater, 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16" name="Oval 15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7852" y="609600"/>
            <a:ext cx="2057400" cy="2708434"/>
            <a:chOff x="3755172" y="1590654"/>
            <a:chExt cx="2057400" cy="2708434"/>
          </a:xfrm>
        </p:grpSpPr>
        <p:sp>
          <p:nvSpPr>
            <p:cNvPr id="12" name="Oval 11"/>
            <p:cNvSpPr/>
            <p:nvPr/>
          </p:nvSpPr>
          <p:spPr>
            <a:xfrm>
              <a:off x="3755172" y="1946209"/>
              <a:ext cx="2057400" cy="2057400"/>
            </a:xfrm>
            <a:prstGeom prst="ellipse">
              <a:avLst/>
            </a:prstGeom>
            <a:solidFill>
              <a:srgbClr val="AA72D4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33606" y="1590654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8292" y="266877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Visual and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Performing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Arts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992136" y="199706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4098" name="Picture 2" descr="C:\Users\lausd_user\Desktop\ar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5" y="3733799"/>
            <a:ext cx="2366946" cy="23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College Preparatory Elective</a:t>
            </a:r>
            <a:endParaRPr lang="en-US" sz="38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dirty="0" smtClean="0"/>
              <a:t> Year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chemeClr val="accent6"/>
                </a:solidFill>
              </a:rPr>
              <a:t>extra year</a:t>
            </a:r>
            <a:r>
              <a:rPr lang="en-US" sz="2400" dirty="0" smtClean="0"/>
              <a:t> of any A-F requirement courses</a:t>
            </a:r>
          </a:p>
          <a:p>
            <a:pPr lvl="5"/>
            <a:r>
              <a:rPr lang="en-US" sz="2400" b="1" u="sng" dirty="0" smtClean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1 year</a:t>
            </a:r>
            <a:r>
              <a:rPr lang="en-US" sz="2400" dirty="0" smtClean="0"/>
              <a:t> of a specifically listed course in the G-category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Such as: Economics &amp; Psychology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16" name="Oval 15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605860"/>
            <a:ext cx="2057400" cy="2708434"/>
            <a:chOff x="3543300" y="1592693"/>
            <a:chExt cx="2057400" cy="2708434"/>
          </a:xfrm>
        </p:grpSpPr>
        <p:sp>
          <p:nvSpPr>
            <p:cNvPr id="21" name="Oval 2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22188" y="159269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College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Preparatory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Elective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5" name="Picture 2" descr="C:\Users\lausd_user\Desktop\laboratory-beak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4509"/>
            <a:ext cx="1502919" cy="14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lausd_user\Desktop\Thank-you-in-many-langu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15" y="3676292"/>
            <a:ext cx="1672803" cy="9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lausd_user\Desktop\ar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21" y="4744440"/>
            <a:ext cx="1309085" cy="13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304800"/>
            <a:ext cx="4191000" cy="381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590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“UC recognizes the completion of a higher-level course with a letter grade of C or better… as demonstrating proficiency of lower-level coursework in the same subject area.  This is referred to as Validation.”</a:t>
            </a:r>
          </a:p>
          <a:p>
            <a:r>
              <a:rPr lang="en-US" dirty="0" smtClean="0"/>
              <a:t>This applies to:</a:t>
            </a:r>
          </a:p>
          <a:p>
            <a:pPr lvl="1"/>
            <a:r>
              <a:rPr lang="en-US" dirty="0" smtClean="0"/>
              <a:t>UC/CSU: Math &amp; Language other than English</a:t>
            </a:r>
          </a:p>
          <a:p>
            <a:pPr lvl="1"/>
            <a:r>
              <a:rPr lang="en-US" dirty="0" smtClean="0"/>
              <a:t>CSU </a:t>
            </a:r>
            <a:r>
              <a:rPr lang="en-US" u="sng" dirty="0" smtClean="0"/>
              <a:t>only</a:t>
            </a:r>
            <a:r>
              <a:rPr lang="en-US" dirty="0" smtClean="0"/>
              <a:t>: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Higher-level courses completed with a C or better can validate lower-level courses in instances where students:</a:t>
            </a:r>
          </a:p>
          <a:p>
            <a:pPr lvl="1"/>
            <a:r>
              <a:rPr lang="en-US" dirty="0" smtClean="0"/>
              <a:t>Received a D or F grade in the lower-level course</a:t>
            </a:r>
          </a:p>
          <a:p>
            <a:pPr lvl="1"/>
            <a:r>
              <a:rPr lang="en-US" dirty="0" smtClean="0"/>
              <a:t>Never completed the lower-level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Second semester courses validate first semester.</a:t>
            </a:r>
          </a:p>
          <a:p>
            <a:r>
              <a:rPr lang="en-US" dirty="0" smtClean="0"/>
              <a:t>Algebra II only validates Algebra I, not Geometry</a:t>
            </a:r>
          </a:p>
          <a:p>
            <a:r>
              <a:rPr lang="en-US" dirty="0" smtClean="0"/>
              <a:t>Advanced courses beyond Algebra II validate everything before them, including validating Geometry</a:t>
            </a:r>
          </a:p>
          <a:p>
            <a:r>
              <a:rPr lang="en-US" dirty="0" smtClean="0"/>
              <a:t>For the UCs, Geometry must be </a:t>
            </a:r>
            <a:r>
              <a:rPr lang="en-US" u="sng" dirty="0" smtClean="0"/>
              <a:t>attempted</a:t>
            </a:r>
            <a:r>
              <a:rPr lang="en-US" dirty="0" smtClean="0"/>
              <a:t> in order to use validation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Math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1290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semester courses validate first semester.</a:t>
            </a:r>
          </a:p>
          <a:p>
            <a:r>
              <a:rPr lang="en-US" dirty="0" smtClean="0"/>
              <a:t>Higher-level courses validate all levels of lower-level course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Language other than English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0867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ONLY</a:t>
            </a:r>
            <a:r>
              <a:rPr lang="en-US" dirty="0" smtClean="0"/>
              <a:t> applies to Cal State universities</a:t>
            </a:r>
          </a:p>
          <a:p>
            <a:r>
              <a:rPr lang="en-US" dirty="0" smtClean="0"/>
              <a:t>Second semester Chemistry validates first semester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Chemistry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0495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Are the requirements met?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2363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Lesley completed Algebra I and Algebra II with letter grades of C or better, has never taken Geometry but is taking Calculus now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Meredith has passed Algebra I and Algebra II, failed the first semester of Geometry but passed the second semester of Geometry.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Andrea completed one semester of Chamber Orchestra in 10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 and one semester of Concert Band in 11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Jordan completed 3 years of English courses and receives a D in the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semester of her 12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 English class but receives a B in the second semester.  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6200" y="1930569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NO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124200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343400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5511969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NO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/>
          </p:nvPr>
        </p:nvSpPr>
        <p:spPr>
          <a:xfrm>
            <a:off x="370490" y="685800"/>
            <a:ext cx="8403020" cy="685800"/>
          </a:xfrm>
        </p:spPr>
        <p:txBody>
          <a:bodyPr wrap="square" bIns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6000" b="1" u="sng" dirty="0" smtClean="0">
                <a:solidFill>
                  <a:srgbClr val="00B050"/>
                </a:solidFill>
                <a:ea typeface="+mn-ea"/>
                <a:cs typeface="+mn-cs"/>
              </a:rPr>
              <a:t>RESOURCES</a:t>
            </a:r>
            <a:endParaRPr lang="en-US" sz="6000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609776" cy="312420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www.universityofcalifornia.edu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en-US" sz="4000" b="1" i="1" dirty="0"/>
          </a:p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www.csumentor.edu</a:t>
            </a:r>
            <a:endParaRPr lang="en-US" sz="4000" b="1" dirty="0"/>
          </a:p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dirty="0" smtClean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www.ucop.edu/agguide</a:t>
            </a:r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Talk to your academic and/or college counselor</a:t>
            </a:r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 smtClean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97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883" y="2346453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sequence of high school </a:t>
            </a:r>
            <a:r>
              <a:rPr lang="en-US" dirty="0" smtClean="0">
                <a:solidFill>
                  <a:srgbClr val="C00000"/>
                </a:solidFill>
              </a:rPr>
              <a:t>courses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Must be completed with </a:t>
            </a:r>
            <a:r>
              <a:rPr lang="en-US" dirty="0">
                <a:solidFill>
                  <a:srgbClr val="C00000"/>
                </a:solidFill>
              </a:rPr>
              <a:t>a grade of C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Necessary for minimum eligibility </a:t>
            </a:r>
            <a:r>
              <a:rPr lang="en-US" dirty="0">
                <a:solidFill>
                  <a:srgbClr val="C00000"/>
                </a:solidFill>
              </a:rPr>
              <a:t>for admission to the University of California  (UC) and California State University (</a:t>
            </a:r>
            <a:r>
              <a:rPr lang="en-US" dirty="0" smtClean="0">
                <a:solidFill>
                  <a:srgbClr val="C00000"/>
                </a:solidFill>
              </a:rPr>
              <a:t>CSU) school systems.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583" y="1137347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What are A-G requirements?</a:t>
            </a:r>
          </a:p>
        </p:txBody>
      </p:sp>
    </p:spTree>
    <p:extLst>
      <p:ext uri="{BB962C8B-B14F-4D97-AF65-F5344CB8AC3E}">
        <p14:creationId xmlns:p14="http://schemas.microsoft.com/office/powerpoint/2010/main" val="741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sd_user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8" y="152400"/>
            <a:ext cx="881808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sd_user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937"/>
            <a:ext cx="8305800" cy="58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92D050"/>
                </a:solidFill>
              </a:rPr>
              <a:t/>
            </a:r>
            <a:br>
              <a:rPr lang="en-US" sz="4400" dirty="0" smtClean="0">
                <a:solidFill>
                  <a:srgbClr val="92D050"/>
                </a:solidFill>
              </a:rPr>
            </a:br>
            <a:r>
              <a:rPr lang="en-US" sz="5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What’s Your Message?</a:t>
            </a:r>
            <a:endParaRPr lang="en-US" sz="5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190563" y="3068966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5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0426" y="1117712"/>
            <a:ext cx="2706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University   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      of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California</a:t>
            </a:r>
          </a:p>
          <a:p>
            <a:pPr lvl="0"/>
            <a:endParaRPr lang="en-US" sz="4800" dirty="0">
              <a:solidFill>
                <a:srgbClr val="FF0000"/>
              </a:solidFill>
            </a:endParaRP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California   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State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University</a:t>
            </a:r>
          </a:p>
          <a:p>
            <a:pPr lvl="0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48391"/>
            <a:ext cx="6549191" cy="65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7695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A-G Requirements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5228" y="869789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2449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1821" y="2633277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History/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Social Studies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93810" y="202114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5928" y="869789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5110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8935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37718" y="898538"/>
            <a:ext cx="2057400" cy="2708434"/>
            <a:chOff x="6324600" y="16129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8051" y="16129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79324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Mathematics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675" y="3545566"/>
            <a:ext cx="2057400" cy="2708434"/>
            <a:chOff x="3543300" y="1591943"/>
            <a:chExt cx="2057400" cy="2708434"/>
          </a:xfrm>
        </p:grpSpPr>
        <p:sp>
          <p:nvSpPr>
            <p:cNvPr id="25" name="Oval 24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rgbClr val="C00000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4295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Laboratory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Science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01776" y="3541937"/>
            <a:ext cx="2057400" cy="2708434"/>
            <a:chOff x="3543300" y="1591943"/>
            <a:chExt cx="2057400" cy="2708434"/>
          </a:xfrm>
        </p:grpSpPr>
        <p:sp>
          <p:nvSpPr>
            <p:cNvPr id="31" name="Oval 3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27294" y="3541937"/>
            <a:ext cx="2057400" cy="2708434"/>
            <a:chOff x="3755172" y="1590654"/>
            <a:chExt cx="2057400" cy="2708434"/>
          </a:xfrm>
        </p:grpSpPr>
        <p:sp>
          <p:nvSpPr>
            <p:cNvPr id="36" name="Oval 35"/>
            <p:cNvSpPr/>
            <p:nvPr/>
          </p:nvSpPr>
          <p:spPr>
            <a:xfrm>
              <a:off x="3755172" y="1946209"/>
              <a:ext cx="2057400" cy="2057400"/>
            </a:xfrm>
            <a:prstGeom prst="ellipse">
              <a:avLst/>
            </a:prstGeom>
            <a:solidFill>
              <a:srgbClr val="AA72D4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33606" y="1590654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8292" y="266877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Visual and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Performing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Arts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992136" y="199706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74877" y="3570686"/>
            <a:ext cx="2057400" cy="2708434"/>
            <a:chOff x="3543300" y="1592693"/>
            <a:chExt cx="2057400" cy="2708434"/>
          </a:xfrm>
        </p:grpSpPr>
        <p:sp>
          <p:nvSpPr>
            <p:cNvPr id="41" name="Oval 4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22188" y="159269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G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College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Preparatory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Elective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History/Social Studies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 Years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1 Year </a:t>
            </a:r>
            <a:r>
              <a:rPr lang="en-US" sz="2400" dirty="0"/>
              <a:t>of World History or </a:t>
            </a:r>
            <a:r>
              <a:rPr lang="en-US" sz="2400" dirty="0" smtClean="0"/>
              <a:t>Geography</a:t>
            </a:r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1 Year</a:t>
            </a:r>
            <a:r>
              <a:rPr lang="en-US" sz="2400" dirty="0" smtClean="0"/>
              <a:t> of U.S. History </a:t>
            </a:r>
            <a:r>
              <a:rPr lang="en-US" sz="2400" b="1" u="sng" dirty="0" smtClean="0"/>
              <a:t>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½ Year</a:t>
            </a:r>
            <a:r>
              <a:rPr lang="en-US" sz="2400" dirty="0" smtClean="0"/>
              <a:t> of U.S. History and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½ Year</a:t>
            </a:r>
            <a:r>
              <a:rPr lang="en-US" sz="2400" dirty="0" smtClean="0"/>
              <a:t> of American Government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568166"/>
            <a:ext cx="2057400" cy="2708434"/>
            <a:chOff x="762000" y="1557456"/>
            <a:chExt cx="2057400" cy="2708434"/>
          </a:xfrm>
        </p:grpSpPr>
        <p:sp>
          <p:nvSpPr>
            <p:cNvPr id="29" name="Oval 28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2449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1821" y="2633277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History/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Social Studies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993810" y="202114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052" name="Picture 4" descr="C:\Users\lausd_user\Desktop\history_collag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0" y="3795031"/>
            <a:ext cx="3110579" cy="22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English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 Years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Must be College Preparatory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Honors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Advanced Placement</a:t>
            </a:r>
            <a:r>
              <a:rPr lang="en-US" sz="2400" dirty="0" smtClean="0"/>
              <a:t> recommended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23" name="Oval 22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5110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1872" y="278935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051" name="Picture 3" descr="C:\Users\lausd_user\Desktop\handwritin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" y="3802743"/>
            <a:ext cx="2890672" cy="21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Mathematics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</a:t>
            </a:r>
            <a:r>
              <a:rPr lang="en-US" sz="2400" dirty="0" smtClean="0"/>
              <a:t> Years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 Years Recommended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3 years </a:t>
            </a:r>
            <a:r>
              <a:rPr lang="en-US" sz="2400" dirty="0" smtClean="0"/>
              <a:t>– Algebra I, Geometry, Algebra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4</a:t>
            </a:r>
            <a:r>
              <a:rPr lang="en-US" sz="2400" baseline="30000" dirty="0" smtClean="0">
                <a:solidFill>
                  <a:srgbClr val="00B050"/>
                </a:solidFill>
              </a:rPr>
              <a:t>th</a:t>
            </a:r>
            <a:r>
              <a:rPr lang="en-US" sz="2400" dirty="0" smtClean="0">
                <a:solidFill>
                  <a:srgbClr val="00B050"/>
                </a:solidFill>
              </a:rPr>
              <a:t> Year </a:t>
            </a:r>
            <a:r>
              <a:rPr lang="en-US" sz="2400" dirty="0" smtClean="0"/>
              <a:t>– Advanced courses, such as </a:t>
            </a:r>
            <a:r>
              <a:rPr lang="en-US" sz="2400" dirty="0" err="1" smtClean="0"/>
              <a:t>Precalculus</a:t>
            </a:r>
            <a:r>
              <a:rPr lang="en-US" sz="2400" dirty="0" smtClean="0"/>
              <a:t>, Calculus, Statistics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" y="609600"/>
            <a:ext cx="2057400" cy="2708434"/>
            <a:chOff x="6324600" y="1612911"/>
            <a:chExt cx="2057400" cy="2708434"/>
          </a:xfrm>
        </p:grpSpPr>
        <p:sp>
          <p:nvSpPr>
            <p:cNvPr id="17" name="Oval 16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78051" y="16129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11810" y="279324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Mathematics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050" name="Picture 2" descr="C:\Users\lausd_user\Desktop\math-teacher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1" y="3810000"/>
            <a:ext cx="2841625" cy="18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Laboratory Science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 Years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3-4 Years Recommended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year </a:t>
            </a:r>
            <a:r>
              <a:rPr lang="en-US" sz="2400" dirty="0" smtClean="0"/>
              <a:t>of life science, such as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year</a:t>
            </a:r>
            <a:r>
              <a:rPr lang="en-US" sz="2400" dirty="0" smtClean="0"/>
              <a:t> of physical science, such as chemistry or physics</a:t>
            </a:r>
          </a:p>
        </p:txBody>
      </p:sp>
      <p:pic>
        <p:nvPicPr>
          <p:cNvPr id="6" name="Picture 2" descr="C:\Users\lausd_user\Desktop\laboratory-beak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8" y="3750120"/>
            <a:ext cx="2278071" cy="21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0328" y="615606"/>
            <a:ext cx="2057400" cy="2708434"/>
            <a:chOff x="3543300" y="1591943"/>
            <a:chExt cx="2057400" cy="2708434"/>
          </a:xfrm>
        </p:grpSpPr>
        <p:sp>
          <p:nvSpPr>
            <p:cNvPr id="12" name="Oval 11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rgbClr val="C00000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4295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Laboratory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Science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LOTE: 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Language other than English</a:t>
            </a:r>
            <a:endParaRPr lang="en-US" sz="28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 Years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3-4 Years Recommended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Needs to be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 years</a:t>
            </a:r>
            <a:r>
              <a:rPr lang="en-US" sz="2400" dirty="0" smtClean="0"/>
              <a:t> of the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SAME</a:t>
            </a:r>
            <a:r>
              <a:rPr lang="en-US" sz="2400" dirty="0" smtClean="0"/>
              <a:t> language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Examples: Spanish, French, Japanese, American Sign Language, etc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16" name="Oval 15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3074" name="Picture 2" descr="C:\Users\lausd_user\Desktop\Thank-you-in-many-languag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7" y="3886200"/>
            <a:ext cx="3709337" cy="21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683</Words>
  <Application>Microsoft Office PowerPoint</Application>
  <PresentationFormat>On-screen Show (4:3)</PresentationFormat>
  <Paragraphs>187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Introducing PowerPoint 2010</vt:lpstr>
      <vt:lpstr>PowerPoint Presentation</vt:lpstr>
      <vt:lpstr>PowerPoint Presentation</vt:lpstr>
      <vt:lpstr>PowerPoint Presentation</vt:lpstr>
      <vt:lpstr>PowerPoint Presentation</vt:lpstr>
      <vt:lpstr>History/Social Studies</vt:lpstr>
      <vt:lpstr>English</vt:lpstr>
      <vt:lpstr>Mathematics</vt:lpstr>
      <vt:lpstr>Laboratory Science</vt:lpstr>
      <vt:lpstr>LOTE: Language other than English</vt:lpstr>
      <vt:lpstr>Visual &amp; Performing Arts</vt:lpstr>
      <vt:lpstr>College Preparatory Elective</vt:lpstr>
      <vt:lpstr>What does it mean?</vt:lpstr>
      <vt:lpstr>Validation</vt:lpstr>
      <vt:lpstr>Validation</vt:lpstr>
      <vt:lpstr>Validation</vt:lpstr>
      <vt:lpstr>Validation</vt:lpstr>
      <vt:lpstr>Validation</vt:lpstr>
      <vt:lpstr>Are the requirements met?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2015-10-23T16:24:13Z</dcterms:created>
  <dcterms:modified xsi:type="dcterms:W3CDTF">2016-03-14T16:39:33Z</dcterms:modified>
</cp:coreProperties>
</file>